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Clear Sans" panose="020B0604020202020204" charset="0"/>
      <p:regular r:id="rId40"/>
    </p:embeddedFont>
    <p:embeddedFont>
      <p:font typeface="Clear Sans Bold" panose="020B0604020202020204" charset="0"/>
      <p:regular r:id="rId41"/>
    </p:embeddedFont>
    <p:embeddedFont>
      <p:font typeface="Roboto" panose="02000000000000000000" pitchFamily="2" charset="0"/>
      <p:regular r:id="rId42"/>
    </p:embeddedFont>
    <p:embeddedFont>
      <p:font typeface="Roboto Bold" panose="02000000000000000000" charset="0"/>
      <p:regular r:id="rId43"/>
    </p:embeddedFont>
    <p:embeddedFont>
      <p:font typeface="Times New Roman Bold" panose="02020803070505020304" pitchFamily="18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hyperlink" Target="http://www.examp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267841" y="3898887"/>
            <a:ext cx="5752319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29087" y="3519490"/>
            <a:ext cx="889175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id="5" name="AutoShape 5"/>
          <p:cNvSpPr/>
          <p:nvPr/>
        </p:nvSpPr>
        <p:spPr>
          <a:xfrm>
            <a:off x="9374966" y="6624635"/>
            <a:ext cx="1227699" cy="0"/>
          </a:xfrm>
          <a:prstGeom prst="line">
            <a:avLst/>
          </a:prstGeom>
          <a:ln w="95250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8147267" y="6624635"/>
            <a:ext cx="1227699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144000" y="9043352"/>
            <a:ext cx="889175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0169" y="457150"/>
            <a:ext cx="9105970" cy="9105970"/>
          </a:xfrm>
          <a:custGeom>
            <a:avLst/>
            <a:gdLst/>
            <a:ahLst/>
            <a:cxnLst/>
            <a:rect l="l" t="t" r="r" b="b"/>
            <a:pathLst>
              <a:path w="9105970" h="9105970">
                <a:moveTo>
                  <a:pt x="0" y="0"/>
                </a:moveTo>
                <a:lnTo>
                  <a:pt x="9105970" y="0"/>
                </a:lnTo>
                <a:lnTo>
                  <a:pt x="9105970" y="9105970"/>
                </a:lnTo>
                <a:lnTo>
                  <a:pt x="0" y="910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0" y="4247200"/>
            <a:ext cx="7734725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610663"/>
                </a:solidFill>
                <a:latin typeface="Roboto Bold"/>
              </a:rPr>
              <a:t>Windows Server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610663"/>
                </a:solidFill>
                <a:latin typeface="Roboto Bold"/>
              </a:rPr>
              <a:t>Linux (Ubuntu, Debian, CentOS, Red Hat Enterprise)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610663"/>
                </a:solidFill>
                <a:latin typeface="Roboto Bold"/>
              </a:rPr>
              <a:t>Unix</a:t>
            </a:r>
          </a:p>
          <a:p>
            <a:pPr marL="777240" lvl="1" indent="-388620" algn="l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183">
                <a:solidFill>
                  <a:srgbClr val="610663"/>
                </a:solidFill>
                <a:latin typeface="Roboto Bold"/>
              </a:rPr>
              <a:t>MacOS Server (pre Apple prostredia)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418384" y="457150"/>
            <a:ext cx="9451231" cy="2406381"/>
            <a:chOff x="0" y="0"/>
            <a:chExt cx="12601642" cy="3208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41177" y="1388173"/>
              <a:ext cx="7519287" cy="182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Operačné systémy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endParaRPr lang="en-US" sz="3999" spc="203">
                <a:solidFill>
                  <a:srgbClr val="610663"/>
                </a:solidFill>
                <a:latin typeface="Robot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0800000">
            <a:off x="4079267" y="838539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8381951" y="2533381"/>
            <a:ext cx="8618661" cy="617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163">
                <a:solidFill>
                  <a:srgbClr val="610663"/>
                </a:solidFill>
                <a:latin typeface="Roboto"/>
              </a:rPr>
              <a:t>Operačné systémy sú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základným softvérom serverov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, ktoré umožňujú ich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funkciu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komunikáciu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 s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ostatnými počítačmi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. Operačný systém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riadi hardvérové komponenty servera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,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spravuje zdroje 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a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poskytuje platformu pre spúšťanie aplikácií a služieb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. Existuje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mnoho rôznych 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operačných systémov používaných na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serveroch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, pričom každý z nich má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špecifické výhody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 a je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vhodný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 pre </a:t>
            </a:r>
            <a:r>
              <a:rPr lang="en-US" sz="3199" spc="163">
                <a:solidFill>
                  <a:srgbClr val="610663"/>
                </a:solidFill>
                <a:latin typeface="Roboto Bold"/>
              </a:rPr>
              <a:t>určité typy úloh</a:t>
            </a:r>
            <a:r>
              <a:rPr lang="en-US" sz="3199" spc="163">
                <a:solidFill>
                  <a:srgbClr val="610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2960" y="2817355"/>
            <a:ext cx="11229303" cy="6923220"/>
          </a:xfrm>
          <a:custGeom>
            <a:avLst/>
            <a:gdLst/>
            <a:ahLst/>
            <a:cxnLst/>
            <a:rect l="l" t="t" r="r" b="b"/>
            <a:pathLst>
              <a:path w="11229303" h="6923220">
                <a:moveTo>
                  <a:pt x="0" y="0"/>
                </a:moveTo>
                <a:lnTo>
                  <a:pt x="11229303" y="0"/>
                </a:lnTo>
                <a:lnTo>
                  <a:pt x="11229303" y="6923220"/>
                </a:lnTo>
                <a:lnTo>
                  <a:pt x="0" y="69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6552960" y="438100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           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2548" y="1881179"/>
            <a:ext cx="5225177" cy="785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Webové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Súborové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Databázové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Poštové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Aplikačné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DNS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DHCP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Zálohovacie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Monitorovacie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Mediálne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Herné servery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 spc="188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9811" y="2972363"/>
            <a:ext cx="13708378" cy="7128356"/>
          </a:xfrm>
          <a:custGeom>
            <a:avLst/>
            <a:gdLst/>
            <a:ahLst/>
            <a:cxnLst/>
            <a:rect l="l" t="t" r="r" b="b"/>
            <a:pathLst>
              <a:path w="13708378" h="7128356">
                <a:moveTo>
                  <a:pt x="0" y="0"/>
                </a:moveTo>
                <a:lnTo>
                  <a:pt x="13708378" y="0"/>
                </a:lnTo>
                <a:lnTo>
                  <a:pt x="13708378" y="7128356"/>
                </a:lnTo>
                <a:lnTo>
                  <a:pt x="0" y="7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91684" y="1998592"/>
            <a:ext cx="383351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Webové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6276" y="3184375"/>
            <a:ext cx="1515544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Jedným z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najdôležitejších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typov serverov v dnešnej dobe, zabezpečujú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hostovanie webových stránok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webových aplikácií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Sú nevyhnutné pre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zabezpečenie prístupu k webovým stránkam prostredníctvom internetu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2486" y="6193953"/>
            <a:ext cx="14463028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 Keď používateľ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 načíta stránku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, webový server načíta 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príslušné súbory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odošle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 ich do 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prehliadača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, aby s nimi 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používateľ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 mohol </a:t>
            </a:r>
            <a:r>
              <a:rPr lang="en-US" sz="3399" u="none" strike="noStrike" spc="173">
                <a:solidFill>
                  <a:srgbClr val="086306"/>
                </a:solidFill>
                <a:latin typeface="Roboto Bold"/>
              </a:rPr>
              <a:t>pracovať</a:t>
            </a:r>
            <a:r>
              <a:rPr lang="en-US" sz="3399" u="none" strike="noStrike" spc="173">
                <a:solidFill>
                  <a:srgbClr val="086306"/>
                </a:solidFill>
                <a:latin typeface="Roboto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98795" y="8679656"/>
            <a:ext cx="2139315" cy="1056323"/>
            <a:chOff x="0" y="0"/>
            <a:chExt cx="2852420" cy="1408430"/>
          </a:xfrm>
        </p:grpSpPr>
        <p:sp>
          <p:nvSpPr>
            <p:cNvPr id="8" name="Freeform 8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10" name="Freeform 10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98795" y="8711086"/>
            <a:ext cx="1736288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E6E6E6"/>
                </a:solidFill>
                <a:latin typeface="Times New Roman Bold"/>
              </a:rPr>
              <a:t>Client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5814" y="2817355"/>
            <a:ext cx="13708378" cy="7128356"/>
          </a:xfrm>
          <a:custGeom>
            <a:avLst/>
            <a:gdLst/>
            <a:ahLst/>
            <a:cxnLst/>
            <a:rect l="l" t="t" r="r" b="b"/>
            <a:pathLst>
              <a:path w="13708378" h="7128356">
                <a:moveTo>
                  <a:pt x="0" y="0"/>
                </a:moveTo>
                <a:lnTo>
                  <a:pt x="13708378" y="0"/>
                </a:lnTo>
                <a:lnTo>
                  <a:pt x="13708378" y="7128357"/>
                </a:lnTo>
                <a:lnTo>
                  <a:pt x="0" y="7128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91684" y="1998592"/>
            <a:ext cx="383351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Webové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598795" y="8730139"/>
            <a:ext cx="2139315" cy="1056323"/>
            <a:chOff x="0" y="0"/>
            <a:chExt cx="2852420" cy="1408430"/>
          </a:xfrm>
        </p:grpSpPr>
        <p:sp>
          <p:nvSpPr>
            <p:cNvPr id="6" name="Freeform 6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8" name="Freeform 8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00308" y="8590596"/>
            <a:ext cx="1736288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0F0F0F"/>
                </a:solidFill>
                <a:latin typeface="Times New Roman Bold"/>
              </a:rPr>
              <a:t>Client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338850" y="807837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276" y="1585236"/>
            <a:ext cx="15584839" cy="7792419"/>
          </a:xfrm>
          <a:custGeom>
            <a:avLst/>
            <a:gdLst/>
            <a:ahLst/>
            <a:cxnLst/>
            <a:rect l="l" t="t" r="r" b="b"/>
            <a:pathLst>
              <a:path w="15584839" h="779241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4" name="Freeform 4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6" name="Freeform 6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5768" y="1998592"/>
            <a:ext cx="424803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Súborové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6276" y="3156791"/>
            <a:ext cx="15155448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173" dirty="0">
                <a:solidFill>
                  <a:srgbClr val="086306"/>
                </a:solidFill>
                <a:latin typeface="Roboto"/>
              </a:rPr>
              <a:t> Ich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hlavnou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úlohou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je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poskytovať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 Bold"/>
              </a:rPr>
              <a:t>centralizované</a:t>
            </a:r>
            <a:r>
              <a:rPr lang="en-US" sz="3399" spc="173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 Bold"/>
              </a:rPr>
              <a:t>úložisko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pre </a:t>
            </a:r>
            <a:r>
              <a:rPr lang="en-US" sz="3399" spc="173" dirty="0" err="1">
                <a:solidFill>
                  <a:srgbClr val="086306"/>
                </a:solidFill>
                <a:latin typeface="Roboto Bold"/>
              </a:rPr>
              <a:t>súbory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umožňovať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ich </a:t>
            </a:r>
            <a:r>
              <a:rPr lang="en-US" sz="3399" spc="173" dirty="0" err="1">
                <a:solidFill>
                  <a:srgbClr val="086306"/>
                </a:solidFill>
                <a:latin typeface="Roboto Bold"/>
              </a:rPr>
              <a:t>zdieľanie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medzi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 Bold"/>
              </a:rPr>
              <a:t>viacerými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 dirty="0" err="1">
                <a:solidFill>
                  <a:srgbClr val="086306"/>
                </a:solidFill>
                <a:latin typeface="Roboto"/>
              </a:rPr>
              <a:t>používateľmi</a:t>
            </a:r>
            <a:r>
              <a:rPr lang="en-US" sz="3399" spc="173" dirty="0">
                <a:solidFill>
                  <a:srgbClr val="086306"/>
                </a:solidFill>
                <a:latin typeface="Roboto"/>
              </a:rPr>
              <a:t>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 spc="173" dirty="0">
              <a:solidFill>
                <a:srgbClr val="086306"/>
              </a:solidFill>
              <a:latin typeface="Robo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12486" y="5617527"/>
            <a:ext cx="1446302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Súborové servery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nevykonávajú žiadne zmeny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v existujúcich súboroch. Je to preto, že ukladajú údaje ako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hromadu binárnych údajov a súborov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Takže nevykonávajú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žiadne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ďalšie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filtrovanie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alebo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spracovanie údajov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Jediný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spôsob, ako pracovať so súborovými servermi, je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vytvoriť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súborový systém, ktorý je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prístupný klientom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276" y="1415398"/>
            <a:ext cx="15584839" cy="7792419"/>
          </a:xfrm>
          <a:custGeom>
            <a:avLst/>
            <a:gdLst/>
            <a:ahLst/>
            <a:cxnLst/>
            <a:rect l="l" t="t" r="r" b="b"/>
            <a:pathLst>
              <a:path w="15584839" h="7792419">
                <a:moveTo>
                  <a:pt x="0" y="0"/>
                </a:moveTo>
                <a:lnTo>
                  <a:pt x="15584839" y="0"/>
                </a:lnTo>
                <a:lnTo>
                  <a:pt x="15584839" y="7792420"/>
                </a:lnTo>
                <a:lnTo>
                  <a:pt x="0" y="7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4" name="Freeform 4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6" name="Freeform 6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5768" y="1947524"/>
            <a:ext cx="424803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Súborové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196304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121645" y="2570571"/>
            <a:ext cx="9479279" cy="6960974"/>
          </a:xfrm>
          <a:custGeom>
            <a:avLst/>
            <a:gdLst/>
            <a:ahLst/>
            <a:cxnLst/>
            <a:rect l="l" t="t" r="r" b="b"/>
            <a:pathLst>
              <a:path w="9479279" h="6960974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861" t="-1880" r="-2834" b="-26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6749" y="1997154"/>
            <a:ext cx="465945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Databázové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6276" y="2833528"/>
            <a:ext cx="1515544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 Sú základnými piliermi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mnohých informačných systémov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podnikových aplikácií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Ich úlohou je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ukladanie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poskytovanie prístupu k dátam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čo umožňuje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efektívne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riadenie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manipuláciu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s informáciami.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2486" y="6608127"/>
            <a:ext cx="14463028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Databázové servery poskytujú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centralizované úložisko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pre dáta 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štruktúrovaných formách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ktoré sú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uložené v tabuľkách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záznamoch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stĺpcoch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Tieto dáta môžu zahŕňať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rôzne typy informácií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ako sú textové reťazce, čísla, dátumy, obrázky a ďalšie.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724400" y="2801968"/>
            <a:ext cx="9479279" cy="6960974"/>
          </a:xfrm>
          <a:custGeom>
            <a:avLst/>
            <a:gdLst/>
            <a:ahLst/>
            <a:cxnLst/>
            <a:rect l="l" t="t" r="r" b="b"/>
            <a:pathLst>
              <a:path w="9479279" h="6960974">
                <a:moveTo>
                  <a:pt x="0" y="0"/>
                </a:moveTo>
                <a:lnTo>
                  <a:pt x="9479278" y="0"/>
                </a:lnTo>
                <a:lnTo>
                  <a:pt x="9479278" y="6960974"/>
                </a:lnTo>
                <a:lnTo>
                  <a:pt x="0" y="69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t="-1880" r="-2834" b="-26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46749" y="1838325"/>
            <a:ext cx="481185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Databázové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410122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66276" y="1322582"/>
            <a:ext cx="15351055" cy="8490073"/>
          </a:xfrm>
          <a:custGeom>
            <a:avLst/>
            <a:gdLst/>
            <a:ahLst/>
            <a:cxnLst/>
            <a:rect l="l" t="t" r="r" b="b"/>
            <a:pathLst>
              <a:path w="15351055" h="8490073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376465" y="5816113"/>
            <a:ext cx="7535070" cy="4238477"/>
          </a:xfrm>
          <a:custGeom>
            <a:avLst/>
            <a:gdLst/>
            <a:ahLst/>
            <a:cxnLst/>
            <a:rect l="l" t="t" r="r" b="b"/>
            <a:pathLst>
              <a:path w="7535070" h="4238477">
                <a:moveTo>
                  <a:pt x="0" y="0"/>
                </a:moveTo>
                <a:lnTo>
                  <a:pt x="7535070" y="0"/>
                </a:lnTo>
                <a:lnTo>
                  <a:pt x="7535070" y="4238477"/>
                </a:lnTo>
                <a:lnTo>
                  <a:pt x="0" y="4238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59895" y="1809750"/>
            <a:ext cx="398013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Poštové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6276" y="2833528"/>
            <a:ext cx="15155448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Zabezpečujú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doručovanie, prijímanie, ukladanie a spracovanie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e-mailových správ medzi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rôznymi používateľmi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doménami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Ich úlohou je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spravovať elektronickú poštu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v počítačových sieťach a zabezpečiť, aby bola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doručená správna správa správnemu adresátovi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správnom čase.</a:t>
            </a:r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566276" y="1322582"/>
            <a:ext cx="15351055" cy="8490073"/>
          </a:xfrm>
          <a:custGeom>
            <a:avLst/>
            <a:gdLst/>
            <a:ahLst/>
            <a:cxnLst/>
            <a:rect l="l" t="t" r="r" b="b"/>
            <a:pathLst>
              <a:path w="15351055" h="8490073">
                <a:moveTo>
                  <a:pt x="0" y="0"/>
                </a:moveTo>
                <a:lnTo>
                  <a:pt x="15351055" y="0"/>
                </a:lnTo>
                <a:lnTo>
                  <a:pt x="15351055" y="8490073"/>
                </a:lnTo>
                <a:lnTo>
                  <a:pt x="0" y="849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8" r="-27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816183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9895" y="1809750"/>
            <a:ext cx="394150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Poštové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>
            <a:off x="0" y="8214643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10799999" flipH="1" flipV="1">
            <a:off x="7727491" y="-230798"/>
            <a:ext cx="3426594" cy="1713297"/>
          </a:xfrm>
          <a:custGeom>
            <a:avLst/>
            <a:gdLst/>
            <a:ahLst/>
            <a:cxnLst/>
            <a:rect l="l" t="t" r="r" b="b"/>
            <a:pathLst>
              <a:path w="3426594" h="1713297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546190" y="139902"/>
            <a:ext cx="5752319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8"/>
              </a:lnSpc>
            </a:pPr>
            <a:r>
              <a:rPr lang="en-US" sz="12999">
                <a:solidFill>
                  <a:srgbClr val="3B3B3B"/>
                </a:solidFill>
                <a:latin typeface="Roboto Bold"/>
              </a:rPr>
              <a:t>Obsah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9501" y="2533877"/>
            <a:ext cx="969235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3B3B3B"/>
                </a:solidFill>
                <a:latin typeface="Roboto Bold"/>
              </a:rPr>
              <a:t>1. Úvod do serverov - Čo je to server?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501" y="3374705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610663"/>
                </a:solidFill>
                <a:latin typeface="Roboto Bold"/>
              </a:rPr>
              <a:t>2. Z čoho je server zložený?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9501" y="4216081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86306"/>
                </a:solidFill>
                <a:latin typeface="Roboto Bold"/>
              </a:rPr>
              <a:t>3. Typy serverov a ich použitie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9501" y="5057457"/>
            <a:ext cx="11341541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130169"/>
                </a:solidFill>
                <a:latin typeface="Roboto Bold"/>
              </a:rPr>
              <a:t>4. Virtualizácia serverov - Výhody/Nevýhody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501" y="5898833"/>
            <a:ext cx="948569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203">
                <a:solidFill>
                  <a:srgbClr val="095986"/>
                </a:solidFill>
                <a:latin typeface="Roboto Bold"/>
              </a:rPr>
              <a:t>5. Zabezpečenie serverov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21041" y="1644516"/>
            <a:ext cx="4698303" cy="4710902"/>
            <a:chOff x="0" y="0"/>
            <a:chExt cx="6264404" cy="6281203"/>
          </a:xfrm>
        </p:grpSpPr>
        <p:sp>
          <p:nvSpPr>
            <p:cNvPr id="11" name="Freeform 11"/>
            <p:cNvSpPr/>
            <p:nvPr/>
          </p:nvSpPr>
          <p:spPr>
            <a:xfrm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l="l" t="t" r="r" b="b"/>
              <a:pathLst>
                <a:path w="6281203" h="3140601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l="l" t="t" r="r" b="b"/>
              <a:pathLst>
                <a:path w="6281203" h="3140601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Freeform 13"/>
          <p:cNvSpPr/>
          <p:nvPr/>
        </p:nvSpPr>
        <p:spPr>
          <a:xfrm rot="8100000">
            <a:off x="14501015" y="8939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2190916" y="2158048"/>
            <a:ext cx="15068384" cy="7555355"/>
          </a:xfrm>
          <a:custGeom>
            <a:avLst/>
            <a:gdLst/>
            <a:ahLst/>
            <a:cxnLst/>
            <a:rect l="l" t="t" r="r" b="b"/>
            <a:pathLst>
              <a:path w="15068384" h="7555355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901214" y="6581208"/>
            <a:ext cx="5394986" cy="2929028"/>
          </a:xfrm>
          <a:custGeom>
            <a:avLst/>
            <a:gdLst/>
            <a:ahLst/>
            <a:cxnLst/>
            <a:rect l="l" t="t" r="r" b="b"/>
            <a:pathLst>
              <a:path w="5394986" h="2929028">
                <a:moveTo>
                  <a:pt x="0" y="0"/>
                </a:moveTo>
                <a:lnTo>
                  <a:pt x="5394986" y="0"/>
                </a:lnTo>
                <a:lnTo>
                  <a:pt x="5394986" y="2929028"/>
                </a:lnTo>
                <a:lnTo>
                  <a:pt x="0" y="2929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596" y="1809750"/>
            <a:ext cx="418480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Aplikačné servery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6276" y="2833528"/>
            <a:ext cx="1515544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Aplikačné servery sú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softvérové platformy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ktoré poskytujú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prostredie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spúšťanie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riadenie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spravovanie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distribuovaných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Tieto servery sú zvyčajne navrhnuté tak, aby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umožnili vývoj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nasadenie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podnikových aplikácií, ktoré sú často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zložené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z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viacerých modulov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alebo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komponentov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musia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byť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schopné integrovať sa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s ďalšími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systémami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technológiami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</a:t>
            </a:r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2286000" y="2569720"/>
            <a:ext cx="15068384" cy="7555355"/>
          </a:xfrm>
          <a:custGeom>
            <a:avLst/>
            <a:gdLst/>
            <a:ahLst/>
            <a:cxnLst/>
            <a:rect l="l" t="t" r="r" b="b"/>
            <a:pathLst>
              <a:path w="15068384" h="7555355">
                <a:moveTo>
                  <a:pt x="0" y="0"/>
                </a:moveTo>
                <a:lnTo>
                  <a:pt x="15068384" y="0"/>
                </a:lnTo>
                <a:lnTo>
                  <a:pt x="15068384" y="7555355"/>
                </a:lnTo>
                <a:lnTo>
                  <a:pt x="0" y="755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1172547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1596" y="1809750"/>
            <a:ext cx="418480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Aplikačné servery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566276" y="2833528"/>
            <a:ext cx="15155448" cy="479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 Bold"/>
              </a:rPr>
              <a:t>DNS (Domain Name System)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prekladanie doménových mien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(</a:t>
            </a:r>
            <a:r>
              <a:rPr lang="en-US" sz="3399" u="sng" spc="173">
                <a:solidFill>
                  <a:srgbClr val="086306"/>
                </a:solidFill>
                <a:latin typeface="Roboto"/>
                <a:hlinkClick r:id="rId4" tooltip="http://www.example.com/"/>
              </a:rPr>
              <a:t>www.example.com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)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IP adresy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ktoré sú potrebné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identifikáciu webových serverov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iných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počítačových zariadení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internete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kľúčový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význam v fungovaní internetu a umožňujú používateľom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prístup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k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webovým stránkam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e-mailovým serverom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iným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online službám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prostredníctvom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zrozumiteľných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doménových mien.</a:t>
            </a:r>
          </a:p>
        </p:txBody>
      </p:sp>
      <p:sp>
        <p:nvSpPr>
          <p:cNvPr id="8" name="Freeform 8"/>
          <p:cNvSpPr/>
          <p:nvPr/>
        </p:nvSpPr>
        <p:spPr>
          <a:xfrm>
            <a:off x="2964236" y="853920"/>
            <a:ext cx="11857150" cy="8958735"/>
          </a:xfrm>
          <a:custGeom>
            <a:avLst/>
            <a:gdLst/>
            <a:ahLst/>
            <a:cxnLst/>
            <a:rect l="l" t="t" r="r" b="b"/>
            <a:pathLst>
              <a:path w="11857150" h="8958735">
                <a:moveTo>
                  <a:pt x="0" y="0"/>
                </a:moveTo>
                <a:lnTo>
                  <a:pt x="11857150" y="0"/>
                </a:lnTo>
                <a:lnTo>
                  <a:pt x="11857150" y="8958735"/>
                </a:lnTo>
                <a:lnTo>
                  <a:pt x="0" y="8958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07928" y="1809750"/>
            <a:ext cx="3036272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DNS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11" name="Freeform 11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961367" y="775525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347022" y="826188"/>
            <a:ext cx="12226569" cy="9228402"/>
          </a:xfrm>
          <a:custGeom>
            <a:avLst/>
            <a:gdLst/>
            <a:ahLst/>
            <a:cxnLst/>
            <a:rect l="l" t="t" r="r" b="b"/>
            <a:pathLst>
              <a:path w="12226569" h="9228402">
                <a:moveTo>
                  <a:pt x="0" y="0"/>
                </a:moveTo>
                <a:lnTo>
                  <a:pt x="12226569" y="0"/>
                </a:lnTo>
                <a:lnTo>
                  <a:pt x="12226569" y="9228402"/>
                </a:lnTo>
                <a:lnTo>
                  <a:pt x="0" y="9228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7928" y="1809750"/>
            <a:ext cx="3036272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DNS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144333" y="930230"/>
            <a:ext cx="9725282" cy="8882425"/>
          </a:xfrm>
          <a:custGeom>
            <a:avLst/>
            <a:gdLst/>
            <a:ahLst/>
            <a:cxnLst/>
            <a:rect l="l" t="t" r="r" b="b"/>
            <a:pathLst>
              <a:path w="9725282" h="8882425">
                <a:moveTo>
                  <a:pt x="0" y="0"/>
                </a:moveTo>
                <a:lnTo>
                  <a:pt x="9725283" y="0"/>
                </a:lnTo>
                <a:lnTo>
                  <a:pt x="9725283" y="8882425"/>
                </a:lnTo>
                <a:lnTo>
                  <a:pt x="0" y="8882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203632" y="7023894"/>
            <a:ext cx="5493501" cy="2895533"/>
          </a:xfrm>
          <a:custGeom>
            <a:avLst/>
            <a:gdLst/>
            <a:ahLst/>
            <a:cxnLst/>
            <a:rect l="l" t="t" r="r" b="b"/>
            <a:pathLst>
              <a:path w="5493501" h="2895533">
                <a:moveTo>
                  <a:pt x="0" y="0"/>
                </a:moveTo>
                <a:lnTo>
                  <a:pt x="5493501" y="0"/>
                </a:lnTo>
                <a:lnTo>
                  <a:pt x="5493501" y="2895533"/>
                </a:lnTo>
                <a:lnTo>
                  <a:pt x="0" y="2895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566276" y="2833528"/>
            <a:ext cx="15155448" cy="419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 Bold"/>
              </a:rPr>
              <a:t>DHCP (Dynamic Host Configuration Protocol)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servery sú zodpovedné za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pridelenie dynamických IP adries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konfiguračných informácií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počítačovým zariadeniam v počítačovej sieti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Tieto servery majú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kľúčový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význam 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sieťovej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infraštruktúre, pretože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umožňujú zariadeniam automaticky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získať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IP adresu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bránu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DNS servery a ďalšie informácie potrebné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komunikáciu v sieti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34989" y="1809750"/>
            <a:ext cx="32854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DHCP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172547" y="7862027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145456" y="931256"/>
            <a:ext cx="9724160" cy="8881399"/>
          </a:xfrm>
          <a:custGeom>
            <a:avLst/>
            <a:gdLst/>
            <a:ahLst/>
            <a:cxnLst/>
            <a:rect l="l" t="t" r="r" b="b"/>
            <a:pathLst>
              <a:path w="9724160" h="8881399">
                <a:moveTo>
                  <a:pt x="0" y="0"/>
                </a:moveTo>
                <a:lnTo>
                  <a:pt x="9724160" y="0"/>
                </a:lnTo>
                <a:lnTo>
                  <a:pt x="9724160" y="8881399"/>
                </a:lnTo>
                <a:lnTo>
                  <a:pt x="0" y="8881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4989" y="1809750"/>
            <a:ext cx="33616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DHCP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566276" y="2833528"/>
            <a:ext cx="15155448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 Bold"/>
              </a:rPr>
              <a:t>Počítačové systémy alebo softvérové aplikácie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ktoré sa používajú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zálohovanie dát a informácií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uložených 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počítačoch a sieťových zariadeniach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Ich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úlohou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je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zabezpečiť bezpečné uchovávanie dát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umožniť ich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obnovu v prípade straty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poškodenia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alebo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 nežiaducej udalosti.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0849" y="1809750"/>
            <a:ext cx="4706303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Zálohovacie servery</a:t>
            </a:r>
          </a:p>
        </p:txBody>
      </p:sp>
      <p:sp>
        <p:nvSpPr>
          <p:cNvPr id="10" name="Freeform 10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529879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442780" y="0"/>
            <a:ext cx="10728502" cy="10287000"/>
          </a:xfrm>
          <a:custGeom>
            <a:avLst/>
            <a:gdLst/>
            <a:ahLst/>
            <a:cxnLst/>
            <a:rect l="l" t="t" r="r" b="b"/>
            <a:pathLst>
              <a:path w="10728502" h="10287000">
                <a:moveTo>
                  <a:pt x="0" y="0"/>
                </a:moveTo>
                <a:lnTo>
                  <a:pt x="10728502" y="0"/>
                </a:lnTo>
                <a:lnTo>
                  <a:pt x="10728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760316" y="-19050"/>
            <a:ext cx="5140898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316" y="2750680"/>
            <a:ext cx="3993597" cy="128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Zálohovacie servery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598" y="4404110"/>
            <a:ext cx="4607315" cy="156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52">
                <a:solidFill>
                  <a:srgbClr val="086306"/>
                </a:solidFill>
                <a:latin typeface="Roboto"/>
              </a:rPr>
              <a:t>Rozdiely medzi  </a:t>
            </a:r>
            <a:r>
              <a:rPr lang="en-US" sz="2999" spc="152">
                <a:solidFill>
                  <a:srgbClr val="086306"/>
                </a:solidFill>
                <a:latin typeface="Roboto Bold"/>
              </a:rPr>
              <a:t>lokálnym</a:t>
            </a:r>
            <a:r>
              <a:rPr lang="en-US" sz="2999" spc="152">
                <a:solidFill>
                  <a:srgbClr val="086306"/>
                </a:solidFill>
                <a:latin typeface="Roboto"/>
              </a:rPr>
              <a:t> zálohovaním a </a:t>
            </a:r>
            <a:r>
              <a:rPr lang="en-US" sz="2999" spc="152">
                <a:solidFill>
                  <a:srgbClr val="086306"/>
                </a:solidFill>
                <a:latin typeface="Roboto Bold"/>
              </a:rPr>
              <a:t>cloudovým</a:t>
            </a:r>
            <a:r>
              <a:rPr lang="en-US" sz="2999" spc="152">
                <a:solidFill>
                  <a:srgbClr val="086306"/>
                </a:solidFill>
                <a:latin typeface="Roboto"/>
              </a:rPr>
              <a:t> zálohovaním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250207" y="1768430"/>
            <a:ext cx="10938618" cy="8518570"/>
          </a:xfrm>
          <a:custGeom>
            <a:avLst/>
            <a:gdLst/>
            <a:ahLst/>
            <a:cxnLst/>
            <a:rect l="l" t="t" r="r" b="b"/>
            <a:pathLst>
              <a:path w="10938618" h="8518570">
                <a:moveTo>
                  <a:pt x="0" y="0"/>
                </a:moveTo>
                <a:lnTo>
                  <a:pt x="10938618" y="0"/>
                </a:lnTo>
                <a:lnTo>
                  <a:pt x="10938618" y="8518570"/>
                </a:lnTo>
                <a:lnTo>
                  <a:pt x="0" y="85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831318" y="3910330"/>
            <a:ext cx="16427982" cy="239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Slúžia 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sledovanie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kontrolu výkonu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dostupnosti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celkového zdravia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iných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serverov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aplikácií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sieťových zariadení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Ich hlavnou úlohou je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zabezpečiť optimálnu funkčnosť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systémov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rýchlu identifikáciu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riešenie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 prípadných problémov. </a:t>
            </a:r>
          </a:p>
        </p:txBody>
      </p:sp>
      <p:sp>
        <p:nvSpPr>
          <p:cNvPr id="9" name="Freeform 9"/>
          <p:cNvSpPr/>
          <p:nvPr/>
        </p:nvSpPr>
        <p:spPr>
          <a:xfrm>
            <a:off x="5901214" y="7555125"/>
            <a:ext cx="6184896" cy="1443142"/>
          </a:xfrm>
          <a:custGeom>
            <a:avLst/>
            <a:gdLst/>
            <a:ahLst/>
            <a:cxnLst/>
            <a:rect l="l" t="t" r="r" b="b"/>
            <a:pathLst>
              <a:path w="6184896" h="1443142">
                <a:moveTo>
                  <a:pt x="0" y="0"/>
                </a:moveTo>
                <a:lnTo>
                  <a:pt x="6184896" y="0"/>
                </a:lnTo>
                <a:lnTo>
                  <a:pt x="6184896" y="1443143"/>
                </a:lnTo>
                <a:lnTo>
                  <a:pt x="0" y="1443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31412" y="1809750"/>
            <a:ext cx="5225177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Monitorovacie servery</a:t>
            </a:r>
          </a:p>
        </p:txBody>
      </p:sp>
      <p:sp>
        <p:nvSpPr>
          <p:cNvPr id="12" name="Freeform 12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0084" y="7997190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4019625" y="452855"/>
            <a:ext cx="12329500" cy="9601735"/>
          </a:xfrm>
          <a:custGeom>
            <a:avLst/>
            <a:gdLst/>
            <a:ahLst/>
            <a:cxnLst/>
            <a:rect l="l" t="t" r="r" b="b"/>
            <a:pathLst>
              <a:path w="12329500" h="9601735">
                <a:moveTo>
                  <a:pt x="0" y="0"/>
                </a:moveTo>
                <a:lnTo>
                  <a:pt x="12329500" y="0"/>
                </a:lnTo>
                <a:lnTo>
                  <a:pt x="12329500" y="9601735"/>
                </a:lnTo>
                <a:lnTo>
                  <a:pt x="0" y="960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267442" y="486120"/>
            <a:ext cx="3752183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442" y="3669170"/>
            <a:ext cx="3407249" cy="128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86306"/>
                </a:solidFill>
                <a:latin typeface="Roboto Bold"/>
              </a:rPr>
              <a:t>Monitorovacie servery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99999">
            <a:off x="7556836" y="838528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203234" cy="10287000"/>
          </a:xfrm>
          <a:custGeom>
            <a:avLst/>
            <a:gdLst/>
            <a:ahLst/>
            <a:cxnLst/>
            <a:rect l="l" t="t" r="r" b="b"/>
            <a:pathLst>
              <a:path w="6203234" h="10287000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r="-52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8363404" y="3258282"/>
            <a:ext cx="7083812" cy="461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3B3B3B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3B3B3B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3B3B3B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  <a:endParaRPr lang="en-US" sz="2899">
              <a:solidFill>
                <a:srgbClr val="3B3B3B"/>
              </a:solidFill>
              <a:latin typeface="Clear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579312" y="1028700"/>
            <a:ext cx="6651996" cy="1701531"/>
            <a:chOff x="0" y="0"/>
            <a:chExt cx="8869328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869328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3B3B3B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88540" y="1388173"/>
              <a:ext cx="5292249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3B3B3B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139528" y="6459831"/>
            <a:ext cx="5811562" cy="3352824"/>
          </a:xfrm>
          <a:custGeom>
            <a:avLst/>
            <a:gdLst/>
            <a:ahLst/>
            <a:cxnLst/>
            <a:rect l="l" t="t" r="r" b="b"/>
            <a:pathLst>
              <a:path w="5811562" h="3352824">
                <a:moveTo>
                  <a:pt x="0" y="0"/>
                </a:moveTo>
                <a:lnTo>
                  <a:pt x="5811562" y="0"/>
                </a:lnTo>
                <a:lnTo>
                  <a:pt x="5811562" y="3352824"/>
                </a:lnTo>
                <a:lnTo>
                  <a:pt x="0" y="335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30009" y="2741155"/>
            <a:ext cx="16427982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Mediálny server je aplikačný softvér, ktorý uchováva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digitálne médiá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ako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audio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video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obrázky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sprístupňuje ich cez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sieť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. Softvér mediálneho servera dokáže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streamovať akékoľvek médiá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NAS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(Network Attached Storage) špecializované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úložné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zariadenie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pripojené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sieti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ktoré poskytuje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centralizovaný prístup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k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dátam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pre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viacerých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klientov a zariadenia.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36725" y="1809750"/>
            <a:ext cx="4217075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Mediálne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11" name="Freeform 11"/>
          <p:cNvSpPr/>
          <p:nvPr/>
        </p:nvSpPr>
        <p:spPr>
          <a:xfrm rot="-9237401">
            <a:off x="-731167" y="905082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9824" y="0"/>
            <a:ext cx="18228176" cy="10253349"/>
          </a:xfrm>
          <a:custGeom>
            <a:avLst/>
            <a:gdLst/>
            <a:ahLst/>
            <a:cxnLst/>
            <a:rect l="l" t="t" r="r" b="b"/>
            <a:pathLst>
              <a:path w="18228176" h="10253349">
                <a:moveTo>
                  <a:pt x="0" y="0"/>
                </a:moveTo>
                <a:lnTo>
                  <a:pt x="18228176" y="0"/>
                </a:lnTo>
                <a:lnTo>
                  <a:pt x="18228176" y="10253349"/>
                </a:lnTo>
                <a:lnTo>
                  <a:pt x="0" y="10253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53566" y="7063471"/>
            <a:ext cx="5850067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CEE4CA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133" y="8931593"/>
            <a:ext cx="411475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CEE4CA"/>
                </a:solidFill>
                <a:latin typeface="Roboto Bold"/>
              </a:rPr>
              <a:t>Mediálne servery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318899" y="4274363"/>
            <a:ext cx="7399066" cy="7399066"/>
          </a:xfrm>
          <a:custGeom>
            <a:avLst/>
            <a:gdLst/>
            <a:ahLst/>
            <a:cxnLst/>
            <a:rect l="l" t="t" r="r" b="b"/>
            <a:pathLst>
              <a:path w="7399066" h="7399066">
                <a:moveTo>
                  <a:pt x="0" y="0"/>
                </a:moveTo>
                <a:lnTo>
                  <a:pt x="7399066" y="0"/>
                </a:lnTo>
                <a:lnTo>
                  <a:pt x="7399066" y="7399066"/>
                </a:lnTo>
                <a:lnTo>
                  <a:pt x="0" y="7399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930009" y="2741155"/>
            <a:ext cx="16427982" cy="29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86306"/>
                </a:solidFill>
                <a:latin typeface="Roboto"/>
              </a:rPr>
              <a:t>Herné servery sú špecializované servery, ktoré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hostujú online multiplayerové hry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umožňujú hráčom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pripojiť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sa k hre z rôznych miest na svete. Tieto servery poskytujú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platformu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kde je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hra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spustená,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synchronizovaná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spravovaná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v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reálnom čase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, zabezpečujú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plynulý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priebeh hry a </a:t>
            </a:r>
            <a:r>
              <a:rPr lang="en-US" sz="3399" spc="173">
                <a:solidFill>
                  <a:srgbClr val="086306"/>
                </a:solidFill>
                <a:latin typeface="Roboto Bold"/>
              </a:rPr>
              <a:t>synchronizáciu </a:t>
            </a:r>
            <a:r>
              <a:rPr lang="en-US" sz="3399" spc="173">
                <a:solidFill>
                  <a:srgbClr val="086306"/>
                </a:solidFill>
                <a:latin typeface="Roboto"/>
              </a:rPr>
              <a:t>medzi všetkými hráčmi.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8384" y="161925"/>
            <a:ext cx="9451231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86306"/>
                </a:solidFill>
                <a:latin typeface="Roboto Bold"/>
              </a:rPr>
              <a:t>3.  Typy serverov a ich použitie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9689" y="1998592"/>
            <a:ext cx="3386911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Herné</a:t>
            </a:r>
            <a:r>
              <a:rPr lang="en-US" sz="3699" spc="188" dirty="0">
                <a:solidFill>
                  <a:srgbClr val="086306"/>
                </a:solidFill>
                <a:latin typeface="Roboto Bold"/>
              </a:rPr>
              <a:t> </a:t>
            </a:r>
            <a:r>
              <a:rPr lang="en-US" sz="3699" spc="188" dirty="0" err="1">
                <a:solidFill>
                  <a:srgbClr val="086306"/>
                </a:solidFill>
                <a:latin typeface="Roboto Bold"/>
              </a:rPr>
              <a:t>servery</a:t>
            </a:r>
            <a:endParaRPr lang="en-US" sz="3699" spc="188" dirty="0">
              <a:solidFill>
                <a:srgbClr val="086306"/>
              </a:solidFill>
              <a:latin typeface="Roboto Bold"/>
            </a:endParaRPr>
          </a:p>
        </p:txBody>
      </p:sp>
      <p:sp>
        <p:nvSpPr>
          <p:cNvPr id="11" name="Freeform 11"/>
          <p:cNvSpPr/>
          <p:nvPr/>
        </p:nvSpPr>
        <p:spPr>
          <a:xfrm rot="-9615355">
            <a:off x="-834655" y="8998268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04192" y="-1297445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3" y="0"/>
                </a:lnTo>
                <a:lnTo>
                  <a:pt x="39801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930009" y="3362572"/>
            <a:ext cx="16427982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Virtualizácia serverov je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technológia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, ktorá umožňuje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vytváranie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spustenie viacerých virtuálnych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serverov na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jednom fyzickom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serveri. Tento proces zahŕňa použitie softvéru známeho ako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hypervisor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vytvára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riadi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virtuálne stroje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 Každý z týchto virtuálnych strojov funguje ako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 samostatný server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, s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vlastným operačným systémom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aplikáciami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30169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334" y="1652288"/>
            <a:ext cx="2081332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130169"/>
                </a:solidFill>
                <a:latin typeface="Roboto Bold"/>
              </a:rPr>
              <a:t>Definícia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6733222" y="8634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3" y="0"/>
                </a:lnTo>
                <a:lnTo>
                  <a:pt x="4710903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182631" y="2264905"/>
            <a:ext cx="16427982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52">
                <a:solidFill>
                  <a:srgbClr val="130169"/>
                </a:solidFill>
                <a:latin typeface="Roboto Bold"/>
              </a:rPr>
              <a:t>Hypervisor</a:t>
            </a:r>
            <a:r>
              <a:rPr lang="en-US" sz="2999" spc="152">
                <a:solidFill>
                  <a:srgbClr val="130169"/>
                </a:solidFill>
                <a:latin typeface="Roboto"/>
              </a:rPr>
              <a:t> / virtuálny strojový monitor (</a:t>
            </a:r>
            <a:r>
              <a:rPr lang="en-US" sz="2999" spc="152">
                <a:solidFill>
                  <a:srgbClr val="130169"/>
                </a:solidFill>
                <a:latin typeface="Roboto Bold"/>
              </a:rPr>
              <a:t>VMM</a:t>
            </a:r>
            <a:r>
              <a:rPr lang="en-US" sz="2999" spc="152">
                <a:solidFill>
                  <a:srgbClr val="130169"/>
                </a:solidFill>
                <a:latin typeface="Roboto"/>
              </a:rPr>
              <a:t>), je softvér, ktorý umožňuje </a:t>
            </a:r>
            <a:r>
              <a:rPr lang="en-US" sz="2999" spc="152">
                <a:solidFill>
                  <a:srgbClr val="130169"/>
                </a:solidFill>
                <a:latin typeface="Roboto Bold"/>
              </a:rPr>
              <a:t>vytváranie</a:t>
            </a:r>
            <a:r>
              <a:rPr lang="en-US" sz="2999" spc="152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2999" spc="152">
                <a:solidFill>
                  <a:srgbClr val="130169"/>
                </a:solidFill>
                <a:latin typeface="Roboto Bold"/>
              </a:rPr>
              <a:t>spravovanie </a:t>
            </a:r>
            <a:r>
              <a:rPr lang="en-US" sz="2999" spc="152">
                <a:solidFill>
                  <a:srgbClr val="130169"/>
                </a:solidFill>
                <a:latin typeface="Roboto"/>
              </a:rPr>
              <a:t>virtuálnych strojov. Existujú </a:t>
            </a:r>
            <a:r>
              <a:rPr lang="en-US" sz="2999" spc="152">
                <a:solidFill>
                  <a:srgbClr val="130169"/>
                </a:solidFill>
                <a:latin typeface="Roboto Bold"/>
              </a:rPr>
              <a:t>dva</a:t>
            </a:r>
            <a:r>
              <a:rPr lang="en-US" sz="2999" spc="152">
                <a:solidFill>
                  <a:srgbClr val="130169"/>
                </a:solidFill>
                <a:latin typeface="Roboto"/>
              </a:rPr>
              <a:t> typy hypervisorov: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30169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74972" y="1330817"/>
            <a:ext cx="2716828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>
                <a:solidFill>
                  <a:srgbClr val="130169"/>
                </a:solidFill>
                <a:latin typeface="Roboto Bold"/>
              </a:rPr>
              <a:t>Hypervisor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7386" y="3598405"/>
            <a:ext cx="7197586" cy="599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130169"/>
                </a:solidFill>
                <a:latin typeface="Roboto Bold"/>
              </a:rPr>
              <a:t>1. bare-metal hypervisor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: Beží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priamo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fyzickom hardvéri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a má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priamy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prístup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k hardvérovým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 zdrojom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 Bare-metal hypervisor je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 navrhnutý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tak, aby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efektívne spravoval a prerozdeľoval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tieto hardvérové zdroje medzi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jednotlivé virtuálne stroje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, čím zabezpečuje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 optimálny výkon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stabilitu systému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5314" y="3598405"/>
            <a:ext cx="8115300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2. hosted hypervisor: Beží na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hostovskom operačnom systéme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, ktorý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poskytuje prístup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k hardvéru prostredníctvom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hypervisora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(napr. VMware Workstation, Oracle VM VirtualBox).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6733222" y="8634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3" y="0"/>
                </a:lnTo>
                <a:lnTo>
                  <a:pt x="4710903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30169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5976" y="1330817"/>
            <a:ext cx="177242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130169"/>
                </a:solidFill>
                <a:latin typeface="Roboto Bold"/>
              </a:rPr>
              <a:t>Výhody</a:t>
            </a:r>
            <a:endParaRPr lang="en-US" sz="3699" spc="188" dirty="0">
              <a:solidFill>
                <a:srgbClr val="130169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4056" y="2111530"/>
            <a:ext cx="16161459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Každý virtuálny server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môže byť reštartovaný samostatne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bez toho, aby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ovplyvnil prevádzku ostatných virtuálnych serverov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056" y="3541204"/>
            <a:ext cx="15885874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Virtualizácia serverov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znižuje náklady na hardvér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tým, že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delí jeden server na niekoľko virtuálnych privátnych serverov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243" y="5216761"/>
            <a:ext cx="16735515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 Bold"/>
              </a:rPr>
              <a:t>Obnova po havárii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 Pri virtualizácii serverov môžu byť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dáta uložené a získavané z akéhokoľvek miesta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rýchlo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jednoducho presúvané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z jedného servera na druhý.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385" y="7244952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Umožňuje používateľom uchovávať svoje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súkromné informácie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v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dátových centrách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6733222" y="8634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3" y="0"/>
                </a:lnTo>
                <a:lnTo>
                  <a:pt x="4710903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30169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4036" y="1330817"/>
            <a:ext cx="2435364" cy="62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 dirty="0" err="1">
                <a:solidFill>
                  <a:srgbClr val="130169"/>
                </a:solidFill>
                <a:latin typeface="Roboto Bold"/>
              </a:rPr>
              <a:t>Nevýhody</a:t>
            </a:r>
            <a:endParaRPr lang="en-US" sz="3699" spc="188" dirty="0">
              <a:solidFill>
                <a:srgbClr val="130169"/>
              </a:solidFill>
              <a:latin typeface="Robo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4056" y="2032824"/>
            <a:ext cx="16161459" cy="1790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 Ak sa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vypne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fyzický server,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nedostupnosť hardvérových zdrojov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spôsobí, že virtuálne servery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nie sú schopné pokračovať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vo svojej činnosti.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056" y="3894977"/>
            <a:ext cx="15885874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Efektívnosť virtualizovaných prostredí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nemôže byť meraná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056" y="4784292"/>
            <a:ext cx="16735515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Spotreba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značného množstva RAM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4056" y="7054452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"/>
              </a:rPr>
              <a:t>Virtualizácia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nie je podporovaná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 pre mnoho dôležitých databáz a aplikácií(SAP HANA, Oracle RAC,...).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56" y="5569186"/>
            <a:ext cx="15385216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 algn="l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pc="173">
                <a:solidFill>
                  <a:srgbClr val="130169"/>
                </a:solidFill>
                <a:latin typeface="Roboto Bold"/>
              </a:rPr>
              <a:t>Nastavenie a udržiavanie 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virtualizovaných prostredí je </a:t>
            </a:r>
            <a:r>
              <a:rPr lang="en-US" sz="3399" spc="173">
                <a:solidFill>
                  <a:srgbClr val="130169"/>
                </a:solidFill>
                <a:latin typeface="Roboto Bold"/>
              </a:rPr>
              <a:t>veľmi náročné</a:t>
            </a:r>
            <a:r>
              <a:rPr lang="en-US" sz="3399" spc="173">
                <a:solidFill>
                  <a:srgbClr val="130169"/>
                </a:solidFill>
                <a:latin typeface="Roboto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6733222" y="8634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3" y="0"/>
                </a:lnTo>
                <a:lnTo>
                  <a:pt x="4710903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130169"/>
                </a:solidFill>
                <a:latin typeface="Roboto Bold"/>
              </a:rPr>
              <a:t>4. Virtualizácia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68935" y="1330817"/>
            <a:ext cx="2950131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130169"/>
                </a:solidFill>
                <a:latin typeface="Roboto Bold"/>
              </a:rPr>
              <a:t>Oplatí sa to?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4056" y="2588092"/>
            <a:ext cx="16161459" cy="325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130169"/>
                </a:solidFill>
                <a:latin typeface="Roboto"/>
              </a:rPr>
              <a:t>Virtuálne servery sú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najviac prospešné 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pre organizácie, ktoré potrebujú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flexibilitu, škálovateľnosť a efektívne využitie hardvéru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. Ide o firmy, ktoré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často menia svoje požiadavky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 na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 výpočtové zdroje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, alebo potrebujú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izolované prostredia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 pre rôzne aplikácie alebo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oddelené testovacie prostredia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578" y="6417067"/>
            <a:ext cx="16161459" cy="194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130169"/>
                </a:solidFill>
                <a:latin typeface="Roboto"/>
              </a:rPr>
              <a:t>Využitie virtuálnych serverov je vhodné aj pre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malé a stredné podniky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, ktoré chcú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minimalizovať náklady 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na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hardvér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 a zlepšiť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spravovanie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 a </a:t>
            </a:r>
            <a:r>
              <a:rPr lang="en-US" sz="3699" spc="188">
                <a:solidFill>
                  <a:srgbClr val="130169"/>
                </a:solidFill>
                <a:latin typeface="Roboto Bold"/>
              </a:rPr>
              <a:t>bezpečnosť </a:t>
            </a:r>
            <a:r>
              <a:rPr lang="en-US" sz="3699" spc="188">
                <a:solidFill>
                  <a:srgbClr val="130169"/>
                </a:solidFill>
                <a:latin typeface="Roboto"/>
              </a:rPr>
              <a:t>svojich IT zariadení.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6733222" y="8634929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3" y="0"/>
                </a:lnTo>
                <a:lnTo>
                  <a:pt x="4710903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3565" y="8998268"/>
            <a:ext cx="2139315" cy="1056323"/>
            <a:chOff x="0" y="0"/>
            <a:chExt cx="2852420" cy="1408430"/>
          </a:xfrm>
        </p:grpSpPr>
        <p:sp>
          <p:nvSpPr>
            <p:cNvPr id="3" name="Freeform 3"/>
            <p:cNvSpPr/>
            <p:nvPr/>
          </p:nvSpPr>
          <p:spPr>
            <a:xfrm>
              <a:off x="50800" y="43180"/>
              <a:ext cx="2805430" cy="1337310"/>
            </a:xfrm>
            <a:custGeom>
              <a:avLst/>
              <a:gdLst/>
              <a:ahLst/>
              <a:cxnLst/>
              <a:rect l="l" t="t" r="r" b="b"/>
              <a:pathLst>
                <a:path w="2805430" h="1337310">
                  <a:moveTo>
                    <a:pt x="0" y="440690"/>
                  </a:moveTo>
                  <a:cubicBezTo>
                    <a:pt x="255270" y="21590"/>
                    <a:pt x="400050" y="15240"/>
                    <a:pt x="518160" y="7620"/>
                  </a:cubicBezTo>
                  <a:cubicBezTo>
                    <a:pt x="641350" y="0"/>
                    <a:pt x="762000" y="44450"/>
                    <a:pt x="895350" y="49530"/>
                  </a:cubicBezTo>
                  <a:cubicBezTo>
                    <a:pt x="1043940" y="55880"/>
                    <a:pt x="1210310" y="30480"/>
                    <a:pt x="1370330" y="33020"/>
                  </a:cubicBezTo>
                  <a:cubicBezTo>
                    <a:pt x="1534160" y="36830"/>
                    <a:pt x="1711960" y="62230"/>
                    <a:pt x="1868170" y="71120"/>
                  </a:cubicBezTo>
                  <a:cubicBezTo>
                    <a:pt x="2006600" y="78740"/>
                    <a:pt x="2127250" y="52070"/>
                    <a:pt x="2260600" y="86360"/>
                  </a:cubicBezTo>
                  <a:cubicBezTo>
                    <a:pt x="2414270" y="127000"/>
                    <a:pt x="2655570" y="201930"/>
                    <a:pt x="2734310" y="323850"/>
                  </a:cubicBezTo>
                  <a:cubicBezTo>
                    <a:pt x="2805430" y="435610"/>
                    <a:pt x="2797810" y="635000"/>
                    <a:pt x="2749550" y="768350"/>
                  </a:cubicBezTo>
                  <a:cubicBezTo>
                    <a:pt x="2698750" y="909320"/>
                    <a:pt x="2536190" y="1049020"/>
                    <a:pt x="2415540" y="1143000"/>
                  </a:cubicBezTo>
                  <a:cubicBezTo>
                    <a:pt x="2311400" y="1223010"/>
                    <a:pt x="2212340" y="1295400"/>
                    <a:pt x="2084070" y="1313180"/>
                  </a:cubicBezTo>
                  <a:cubicBezTo>
                    <a:pt x="1925320" y="1337310"/>
                    <a:pt x="1696720" y="1243330"/>
                    <a:pt x="1525270" y="1209040"/>
                  </a:cubicBezTo>
                  <a:cubicBezTo>
                    <a:pt x="1380490" y="1178560"/>
                    <a:pt x="1245870" y="1129030"/>
                    <a:pt x="1121410" y="1120140"/>
                  </a:cubicBezTo>
                  <a:cubicBezTo>
                    <a:pt x="1017270" y="1113790"/>
                    <a:pt x="842010" y="1141730"/>
                    <a:pt x="829310" y="1144270"/>
                  </a:cubicBezTo>
                  <a:cubicBezTo>
                    <a:pt x="828040" y="1144270"/>
                    <a:pt x="828040" y="1144270"/>
                    <a:pt x="828040" y="1144270"/>
                  </a:cubicBezTo>
                  <a:cubicBezTo>
                    <a:pt x="826770" y="1144270"/>
                    <a:pt x="826770" y="1144270"/>
                    <a:pt x="825500" y="1144270"/>
                  </a:cubicBezTo>
                  <a:cubicBezTo>
                    <a:pt x="819150" y="1144270"/>
                    <a:pt x="797560" y="1148080"/>
                    <a:pt x="783590" y="1148080"/>
                  </a:cubicBezTo>
                  <a:cubicBezTo>
                    <a:pt x="769620" y="1146810"/>
                    <a:pt x="754380" y="1143000"/>
                    <a:pt x="740410" y="1141730"/>
                  </a:cubicBezTo>
                  <a:cubicBezTo>
                    <a:pt x="725170" y="1140460"/>
                    <a:pt x="707390" y="1141730"/>
                    <a:pt x="695960" y="1140460"/>
                  </a:cubicBezTo>
                  <a:cubicBezTo>
                    <a:pt x="687070" y="1137920"/>
                    <a:pt x="681990" y="1134110"/>
                    <a:pt x="674370" y="1131570"/>
                  </a:cubicBezTo>
                  <a:cubicBezTo>
                    <a:pt x="666750" y="1130300"/>
                    <a:pt x="660400" y="1131570"/>
                    <a:pt x="652780" y="1129030"/>
                  </a:cubicBezTo>
                  <a:cubicBezTo>
                    <a:pt x="641350" y="1125220"/>
                    <a:pt x="626110" y="1115060"/>
                    <a:pt x="612140" y="1108710"/>
                  </a:cubicBezTo>
                  <a:cubicBezTo>
                    <a:pt x="599440" y="1102360"/>
                    <a:pt x="581660" y="1098550"/>
                    <a:pt x="571500" y="1093470"/>
                  </a:cubicBezTo>
                  <a:cubicBezTo>
                    <a:pt x="563880" y="1088390"/>
                    <a:pt x="560070" y="1083310"/>
                    <a:pt x="553720" y="1079500"/>
                  </a:cubicBezTo>
                  <a:cubicBezTo>
                    <a:pt x="547370" y="1074420"/>
                    <a:pt x="541020" y="1074420"/>
                    <a:pt x="533400" y="1069340"/>
                  </a:cubicBezTo>
                  <a:cubicBezTo>
                    <a:pt x="524510" y="1061720"/>
                    <a:pt x="513080" y="1047750"/>
                    <a:pt x="502920" y="1037590"/>
                  </a:cubicBezTo>
                  <a:cubicBezTo>
                    <a:pt x="491490" y="1027430"/>
                    <a:pt x="476250" y="1018540"/>
                    <a:pt x="468630" y="1009650"/>
                  </a:cubicBezTo>
                  <a:cubicBezTo>
                    <a:pt x="462280" y="1002030"/>
                    <a:pt x="461010" y="995680"/>
                    <a:pt x="455930" y="990600"/>
                  </a:cubicBezTo>
                  <a:cubicBezTo>
                    <a:pt x="452120" y="984250"/>
                    <a:pt x="445770" y="981710"/>
                    <a:pt x="440690" y="974090"/>
                  </a:cubicBezTo>
                  <a:cubicBezTo>
                    <a:pt x="434340" y="963930"/>
                    <a:pt x="427990" y="947420"/>
                    <a:pt x="421640" y="934720"/>
                  </a:cubicBezTo>
                  <a:cubicBezTo>
                    <a:pt x="414020" y="922020"/>
                    <a:pt x="414020" y="909320"/>
                    <a:pt x="398780" y="897890"/>
                  </a:cubicBezTo>
                  <a:cubicBezTo>
                    <a:pt x="355600" y="864870"/>
                    <a:pt x="166370" y="871220"/>
                    <a:pt x="100330" y="802640"/>
                  </a:cubicBezTo>
                  <a:cubicBezTo>
                    <a:pt x="27940" y="726440"/>
                    <a:pt x="0" y="440690"/>
                    <a:pt x="0" y="4406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598795" y="9207818"/>
            <a:ext cx="604838" cy="604838"/>
            <a:chOff x="0" y="0"/>
            <a:chExt cx="806450" cy="806450"/>
          </a:xfrm>
        </p:grpSpPr>
        <p:sp>
          <p:nvSpPr>
            <p:cNvPr id="5" name="Freeform 5"/>
            <p:cNvSpPr/>
            <p:nvPr/>
          </p:nvSpPr>
          <p:spPr>
            <a:xfrm>
              <a:off x="48260" y="40640"/>
              <a:ext cx="697230" cy="717550"/>
            </a:xfrm>
            <a:custGeom>
              <a:avLst/>
              <a:gdLst/>
              <a:ahLst/>
              <a:cxnLst/>
              <a:rect l="l" t="t" r="r" b="b"/>
              <a:pathLst>
                <a:path w="697230" h="717550">
                  <a:moveTo>
                    <a:pt x="697230" y="254000"/>
                  </a:moveTo>
                  <a:cubicBezTo>
                    <a:pt x="697230" y="477520"/>
                    <a:pt x="671830" y="534670"/>
                    <a:pt x="637540" y="579120"/>
                  </a:cubicBezTo>
                  <a:cubicBezTo>
                    <a:pt x="604520" y="622300"/>
                    <a:pt x="553720" y="660400"/>
                    <a:pt x="504190" y="683260"/>
                  </a:cubicBezTo>
                  <a:cubicBezTo>
                    <a:pt x="453390" y="706120"/>
                    <a:pt x="391160" y="717550"/>
                    <a:pt x="336550" y="713740"/>
                  </a:cubicBezTo>
                  <a:cubicBezTo>
                    <a:pt x="281940" y="711200"/>
                    <a:pt x="220980" y="692150"/>
                    <a:pt x="173990" y="664210"/>
                  </a:cubicBezTo>
                  <a:cubicBezTo>
                    <a:pt x="127000" y="635000"/>
                    <a:pt x="82550" y="590550"/>
                    <a:pt x="53340" y="543560"/>
                  </a:cubicBezTo>
                  <a:cubicBezTo>
                    <a:pt x="25400" y="496570"/>
                    <a:pt x="6350" y="435610"/>
                    <a:pt x="2540" y="381000"/>
                  </a:cubicBezTo>
                  <a:cubicBezTo>
                    <a:pt x="0" y="326390"/>
                    <a:pt x="11430" y="264160"/>
                    <a:pt x="34290" y="213360"/>
                  </a:cubicBezTo>
                  <a:cubicBezTo>
                    <a:pt x="55880" y="162560"/>
                    <a:pt x="95250" y="113030"/>
                    <a:pt x="138430" y="78740"/>
                  </a:cubicBezTo>
                  <a:cubicBezTo>
                    <a:pt x="181610" y="45720"/>
                    <a:pt x="240030" y="19050"/>
                    <a:pt x="293370" y="10160"/>
                  </a:cubicBezTo>
                  <a:cubicBezTo>
                    <a:pt x="347980" y="0"/>
                    <a:pt x="411480" y="3810"/>
                    <a:pt x="463550" y="20320"/>
                  </a:cubicBezTo>
                  <a:cubicBezTo>
                    <a:pt x="516890" y="36830"/>
                    <a:pt x="609600" y="107950"/>
                    <a:pt x="609600" y="1079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16161459" y="-1297445"/>
            <a:ext cx="3822867" cy="3952212"/>
          </a:xfrm>
          <a:custGeom>
            <a:avLst/>
            <a:gdLst/>
            <a:ahLst/>
            <a:cxnLst/>
            <a:rect l="l" t="t" r="r" b="b"/>
            <a:pathLst>
              <a:path w="3822867" h="3952212">
                <a:moveTo>
                  <a:pt x="0" y="0"/>
                </a:moveTo>
                <a:lnTo>
                  <a:pt x="3822866" y="0"/>
                </a:lnTo>
                <a:lnTo>
                  <a:pt x="3822866" y="3952212"/>
                </a:lnTo>
                <a:lnTo>
                  <a:pt x="0" y="395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418384" y="317043"/>
            <a:ext cx="94512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95986"/>
                </a:solidFill>
                <a:latin typeface="Roboto Bold"/>
              </a:rPr>
              <a:t>5. Zabezpečenie serverov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6606" y="1330817"/>
            <a:ext cx="4974789" cy="62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188">
                <a:solidFill>
                  <a:srgbClr val="095986"/>
                </a:solidFill>
                <a:latin typeface="Roboto Bold"/>
              </a:rPr>
              <a:t>Najčastejšie spôsoby</a:t>
            </a:r>
          </a:p>
        </p:txBody>
      </p:sp>
      <p:sp>
        <p:nvSpPr>
          <p:cNvPr id="9" name="Freeform 9"/>
          <p:cNvSpPr/>
          <p:nvPr/>
        </p:nvSpPr>
        <p:spPr>
          <a:xfrm rot="10172037">
            <a:off x="10343090" y="8348703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28700" y="2231861"/>
            <a:ext cx="16161459" cy="118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95986"/>
                </a:solidFill>
                <a:latin typeface="Roboto"/>
              </a:rPr>
              <a:t>Zabezpečenie serverov je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súbor postupov, technológií a opatrení,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ktoré slúžia na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ochranu serverových systémov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pred rôznymi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hrozbami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útokmi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639" y="4042063"/>
            <a:ext cx="16696722" cy="35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spc="173">
                <a:solidFill>
                  <a:srgbClr val="095986"/>
                </a:solidFill>
                <a:latin typeface="Roboto"/>
              </a:rPr>
              <a:t>Tieto opatrenia zahŕňajú implementáciu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silných hesiel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autentifikácie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firewallu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monitorovanie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filtrovanie sieťovej prevádzky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,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pravidelné aktualizácie softvéru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na odstránenie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 zraniteľností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, používanie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šifrovania 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na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ochranu dát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,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 riadenie prístupu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na základe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 rolí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oprávnení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implementáciu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systémov detekcie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prevencie narušenia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na </a:t>
            </a:r>
            <a:r>
              <a:rPr lang="en-US" sz="3399" spc="173">
                <a:solidFill>
                  <a:srgbClr val="095986"/>
                </a:solidFill>
                <a:latin typeface="Roboto Bold"/>
              </a:rPr>
              <a:t>odhalenie</a:t>
            </a:r>
            <a:r>
              <a:rPr lang="en-US" sz="3399" spc="173">
                <a:solidFill>
                  <a:srgbClr val="095986"/>
                </a:solidFill>
                <a:latin typeface="Roboto"/>
              </a:rPr>
              <a:t> a včasné interceptovanie potenciálnych hrozieb.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6203234" cy="10287000"/>
          </a:xfrm>
          <a:custGeom>
            <a:avLst/>
            <a:gdLst/>
            <a:ahLst/>
            <a:cxnLst/>
            <a:rect l="l" t="t" r="r" b="b"/>
            <a:pathLst>
              <a:path w="6203234" h="10287000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4"/>
            <a:stretch>
              <a:fillRect l="-13460" r="-5237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874827" y="5143500"/>
            <a:ext cx="8712241" cy="5227344"/>
          </a:xfrm>
          <a:custGeom>
            <a:avLst/>
            <a:gdLst/>
            <a:ahLst/>
            <a:cxnLst/>
            <a:rect l="l" t="t" r="r" b="b"/>
            <a:pathLst>
              <a:path w="8712241" h="5227344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rot="8100000">
            <a:off x="14501015" y="8935041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8579312" y="1028700"/>
            <a:ext cx="6651996" cy="1701531"/>
            <a:chOff x="0" y="0"/>
            <a:chExt cx="8869328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869328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3B3B3B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88540" y="1388173"/>
              <a:ext cx="5292249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3B3B3B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79312" y="2836394"/>
            <a:ext cx="5303270" cy="205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B3B3B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3B3B3B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3B3B3B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3B3B3B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3B3B3B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3B3B3B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3B3B3B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7788721" y="4630809"/>
            <a:ext cx="10499279" cy="6299568"/>
          </a:xfrm>
          <a:custGeom>
            <a:avLst/>
            <a:gdLst/>
            <a:ahLst/>
            <a:cxnLst/>
            <a:rect l="l" t="t" r="r" b="b"/>
            <a:pathLst>
              <a:path w="10499279" h="6299568">
                <a:moveTo>
                  <a:pt x="0" y="0"/>
                </a:moveTo>
                <a:lnTo>
                  <a:pt x="10499279" y="0"/>
                </a:lnTo>
                <a:lnTo>
                  <a:pt x="10499279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451159" y="3850379"/>
            <a:ext cx="5173810" cy="462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610663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výkonnosť.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388120" y="5286046"/>
            <a:ext cx="3567017" cy="4114800"/>
          </a:xfrm>
          <a:custGeom>
            <a:avLst/>
            <a:gdLst/>
            <a:ahLst/>
            <a:cxnLst/>
            <a:rect l="l" t="t" r="r" b="b"/>
            <a:pathLst>
              <a:path w="3567017" h="4114800">
                <a:moveTo>
                  <a:pt x="0" y="0"/>
                </a:moveTo>
                <a:lnTo>
                  <a:pt x="3567017" y="0"/>
                </a:lnTo>
                <a:lnTo>
                  <a:pt x="35670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1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62557" y="3850379"/>
            <a:ext cx="5809072" cy="410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610663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3267093" y="7109883"/>
            <a:ext cx="2613335" cy="2637093"/>
          </a:xfrm>
          <a:custGeom>
            <a:avLst/>
            <a:gdLst/>
            <a:ahLst/>
            <a:cxnLst/>
            <a:rect l="l" t="t" r="r" b="b"/>
            <a:pathLst>
              <a:path w="2613335" h="2637093">
                <a:moveTo>
                  <a:pt x="0" y="0"/>
                </a:moveTo>
                <a:lnTo>
                  <a:pt x="2613335" y="0"/>
                </a:lnTo>
                <a:lnTo>
                  <a:pt x="2613335" y="2637092"/>
                </a:lnTo>
                <a:lnTo>
                  <a:pt x="0" y="263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1999"/>
            </a:blip>
            <a:stretch>
              <a:fillRect l="-12561" t="-33930" r="-77088" b="-7025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610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serverového hardvéru: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751858" y="5422630"/>
            <a:ext cx="7782991" cy="4864370"/>
          </a:xfrm>
          <a:custGeom>
            <a:avLst/>
            <a:gdLst/>
            <a:ahLst/>
            <a:cxnLst/>
            <a:rect l="l" t="t" r="r" b="b"/>
            <a:pathLst>
              <a:path w="7782991" h="4864370">
                <a:moveTo>
                  <a:pt x="0" y="0"/>
                </a:moveTo>
                <a:lnTo>
                  <a:pt x="7782991" y="0"/>
                </a:lnTo>
                <a:lnTo>
                  <a:pt x="7782991" y="4864370"/>
                </a:lnTo>
                <a:lnTo>
                  <a:pt x="0" y="4864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282711" y="3850379"/>
            <a:ext cx="5173810" cy="565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610663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siete.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2961974" y="5143500"/>
            <a:ext cx="5789883" cy="5789883"/>
          </a:xfrm>
          <a:custGeom>
            <a:avLst/>
            <a:gdLst/>
            <a:ahLst/>
            <a:cxnLst/>
            <a:rect l="l" t="t" r="r" b="b"/>
            <a:pathLst>
              <a:path w="5789883" h="5789883">
                <a:moveTo>
                  <a:pt x="0" y="0"/>
                </a:moveTo>
                <a:lnTo>
                  <a:pt x="5789884" y="0"/>
                </a:lnTo>
                <a:lnTo>
                  <a:pt x="5789884" y="5789883"/>
                </a:lnTo>
                <a:lnTo>
                  <a:pt x="0" y="578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610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serverového hardvéru: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2557" y="3850379"/>
            <a:ext cx="5809072" cy="565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610663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flipH="1">
            <a:off x="2234482" y="5143500"/>
            <a:ext cx="5637764" cy="5637764"/>
          </a:xfrm>
          <a:custGeom>
            <a:avLst/>
            <a:gdLst/>
            <a:ahLst/>
            <a:cxnLst/>
            <a:rect l="l" t="t" r="r" b="b"/>
            <a:pathLst>
              <a:path w="5637764" h="5637764">
                <a:moveTo>
                  <a:pt x="5637765" y="0"/>
                </a:moveTo>
                <a:lnTo>
                  <a:pt x="0" y="0"/>
                </a:lnTo>
                <a:lnTo>
                  <a:pt x="0" y="5637764"/>
                </a:lnTo>
                <a:lnTo>
                  <a:pt x="5637765" y="5637764"/>
                </a:lnTo>
                <a:lnTo>
                  <a:pt x="5637765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19708" y="3853824"/>
            <a:ext cx="5809072" cy="521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 dirty="0" err="1">
                <a:solidFill>
                  <a:srgbClr val="610663"/>
                </a:solidFill>
                <a:latin typeface="Roboto Semi-Bold"/>
              </a:rPr>
              <a:t>Zdroj</a:t>
            </a:r>
            <a:r>
              <a:rPr lang="en-US" sz="2899" spc="147" dirty="0">
                <a:solidFill>
                  <a:srgbClr val="610663"/>
                </a:solidFill>
                <a:latin typeface="Roboto Semi-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Semi-Bold"/>
              </a:rPr>
              <a:t>napájania</a:t>
            </a:r>
            <a:r>
              <a:rPr lang="en-US" sz="2899" spc="147" dirty="0">
                <a:solidFill>
                  <a:srgbClr val="610663"/>
                </a:solidFill>
                <a:latin typeface="Roboto Semi-Bold"/>
              </a:rPr>
              <a:t> (PSU)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: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Serverové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zdroje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napájania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sú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navrhnuté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tak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, aby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poskytovali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stabilné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spoľahlivé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napájanie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serveru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aj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pri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vysokom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zaťažení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.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Sú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často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redundantné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-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čo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znamená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,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že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server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môže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pokračovať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v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prevádzke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aj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v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prípade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výpadku</a:t>
            </a:r>
            <a:r>
              <a:rPr lang="en-US" sz="2899" spc="147" dirty="0">
                <a:solidFill>
                  <a:srgbClr val="610663"/>
                </a:solidFill>
                <a:latin typeface="Roboto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"/>
              </a:rPr>
              <a:t>jedného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zdroja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 </a:t>
            </a:r>
            <a:r>
              <a:rPr lang="en-US" sz="2899" spc="147" dirty="0" err="1">
                <a:solidFill>
                  <a:srgbClr val="610663"/>
                </a:solidFill>
                <a:latin typeface="Roboto Bold"/>
              </a:rPr>
              <a:t>napájania</a:t>
            </a:r>
            <a:r>
              <a:rPr lang="en-US" sz="2899" spc="147" dirty="0">
                <a:solidFill>
                  <a:srgbClr val="610663"/>
                </a:solidFill>
                <a:latin typeface="Roboto Bold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34482" y="2542906"/>
            <a:ext cx="13034751" cy="102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610663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je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610663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610663"/>
                </a:solidFill>
                <a:latin typeface="Roboto"/>
              </a:rPr>
              <a:t>serverového hardvéru: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8716" y="4159228"/>
            <a:ext cx="5809072" cy="4107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610663"/>
                </a:solidFill>
                <a:latin typeface="Roboto Semi-Bold"/>
              </a:rPr>
              <a:t>Chladiace systémy: 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dôležité pre udržanie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 optimálnej prevádzkovej teploty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. Niektoré servery majú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zabudované ventilátory a chladiče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, zatiaľ čo iné používajú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externé chladiace jednotky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alebo dokonca </a:t>
            </a:r>
            <a:r>
              <a:rPr lang="en-US" sz="2899" spc="147">
                <a:solidFill>
                  <a:srgbClr val="610663"/>
                </a:solidFill>
                <a:latin typeface="Roboto Bold"/>
              </a:rPr>
              <a:t>vodné</a:t>
            </a:r>
            <a:r>
              <a:rPr lang="en-US" sz="2899" spc="147">
                <a:solidFill>
                  <a:srgbClr val="610663"/>
                </a:solidFill>
                <a:latin typeface="Roboto"/>
              </a:rPr>
              <a:t> chladenie.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785570" y="5334321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418384" y="552181"/>
            <a:ext cx="9451231" cy="2406381"/>
            <a:chOff x="0" y="0"/>
            <a:chExt cx="12601642" cy="32085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1177" y="1388173"/>
              <a:ext cx="7519287" cy="182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Vzdušné chladenie</a:t>
              </a: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endParaRPr lang="en-US" sz="3999" spc="203">
                <a:solidFill>
                  <a:srgbClr val="610663"/>
                </a:solidFill>
                <a:latin typeface="Robo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0573" y="2552431"/>
            <a:ext cx="14326854" cy="141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7" spc="138">
                <a:solidFill>
                  <a:srgbClr val="610663"/>
                </a:solidFill>
                <a:latin typeface="Roboto"/>
              </a:rPr>
              <a:t>Vzdušné chladenie je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najbežnejšia 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forma chladenia v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osobných počítačoch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,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notebookoch 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serveroch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. Tento prístup využíva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ventilátory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, aby odviedol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teplo 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preč z ďalších </a:t>
            </a:r>
            <a:r>
              <a:rPr lang="en-US" sz="2707" spc="138">
                <a:solidFill>
                  <a:srgbClr val="610663"/>
                </a:solidFill>
                <a:latin typeface="Roboto Bold"/>
              </a:rPr>
              <a:t>komponentov</a:t>
            </a:r>
            <a:r>
              <a:rPr lang="en-US" sz="2707" spc="138">
                <a:solidFill>
                  <a:srgbClr val="610663"/>
                </a:solidFill>
                <a:latin typeface="Robot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336" y="4609229"/>
            <a:ext cx="6687172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610663"/>
                </a:solidFill>
                <a:latin typeface="Roboto Bold"/>
              </a:rPr>
              <a:t>Výhody: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Vzdušné chladenie 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spoľahlivé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lacnejšie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ako iné metódy. Je relatívne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 jednoduché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 Funguje dobre v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menších systémoch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alebo tam, kde je potrebná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nižšia úroveň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chladenia.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4818" y="4609229"/>
            <a:ext cx="7668357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610663"/>
                </a:solidFill>
                <a:latin typeface="Roboto Bold"/>
              </a:rPr>
              <a:t>Nevýhody: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Nevýhodou vzdušného chladenia je, že môže byť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hlučné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kvôli ventilátorom. Pri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vysokých teplotách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alebo pri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intenzívnom výpočtovom zaťažení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môže byť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menej efektívne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pretože sa spolieha na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cirkuláciu vzduchu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ktorý má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obmedzenú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schopnosť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odvádzať teplo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9233" y="-15052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14936102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197049" y="4309658"/>
            <a:ext cx="5506602" cy="5007227"/>
          </a:xfrm>
          <a:custGeom>
            <a:avLst/>
            <a:gdLst/>
            <a:ahLst/>
            <a:cxnLst/>
            <a:rect l="l" t="t" r="r" b="b"/>
            <a:pathLst>
              <a:path w="5506602" h="5007227">
                <a:moveTo>
                  <a:pt x="0" y="0"/>
                </a:moveTo>
                <a:lnTo>
                  <a:pt x="5506602" y="0"/>
                </a:lnTo>
                <a:lnTo>
                  <a:pt x="5506602" y="5007227"/>
                </a:lnTo>
                <a:lnTo>
                  <a:pt x="0" y="5007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1725" r="-3451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4418384" y="552181"/>
            <a:ext cx="9451231" cy="1701531"/>
            <a:chOff x="0" y="0"/>
            <a:chExt cx="12601642" cy="2268708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2601642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5599">
                  <a:solidFill>
                    <a:srgbClr val="610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41177" y="1388173"/>
              <a:ext cx="7519287" cy="880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610663"/>
                  </a:solidFill>
                  <a:latin typeface="Roboto Bold"/>
                </a:rPr>
                <a:t>Vodné chladenie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1637" y="2324106"/>
            <a:ext cx="16553696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610663"/>
                </a:solidFill>
                <a:latin typeface="Roboto"/>
              </a:rPr>
              <a:t>Vodné chladenie používa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vodu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na odvádzanie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tepla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z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komponentov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 Systém obsahuje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pumpu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hadice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radiátor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ktorý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ochladzuje kvapalinu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po jej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prechode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cez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tepelné výmenníky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pripojené k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procesoru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alebo iným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horúcim komponentom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03651" y="4252508"/>
            <a:ext cx="5839081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610663"/>
                </a:solidFill>
                <a:latin typeface="Roboto Bold"/>
              </a:rPr>
              <a:t>Nevýhody: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drahšie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komplexnejšie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na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inštaláciu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údržbu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 Existuje tiež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riziko úniku kvapaliny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ktoré môže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poškodiť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hardvér. Je tiež potrebné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pravidelne kontrolovať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udržiavať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systém, aby sa zabránilo hromadeniu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nečistôt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zaneseniu čerpadla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364" y="4030980"/>
            <a:ext cx="6005326" cy="522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137">
                <a:solidFill>
                  <a:srgbClr val="610663"/>
                </a:solidFill>
                <a:latin typeface="Roboto Bold"/>
              </a:rPr>
              <a:t>Výhody: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Vodné chladenie 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efektívnejšie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pri odvádzaní tepla, čo ho robí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ideálnym pre vysokovýkonné systémy 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alebo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servery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s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 vysokou záťažou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. 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tichšie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ako vzdušné chladenie, pretože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nepoužíva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veľké ventilátory. Tiež umožňuje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lepšie usporiadanie komponentov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, pretože 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hadice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sú</a:t>
            </a:r>
            <a:r>
              <a:rPr lang="en-US" sz="2699" spc="137">
                <a:solidFill>
                  <a:srgbClr val="610663"/>
                </a:solidFill>
                <a:latin typeface="Roboto Bold"/>
              </a:rPr>
              <a:t> flexibilné</a:t>
            </a:r>
            <a:r>
              <a:rPr lang="en-US" sz="2699" spc="137">
                <a:solidFill>
                  <a:srgbClr val="610663"/>
                </a:solidFill>
                <a:latin typeface="Roboto"/>
              </a:rPr>
              <a:t> a môžu byť vedené rôznymi smermi.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2092</Words>
  <Application>Microsoft Office PowerPoint</Application>
  <PresentationFormat>Custom</PresentationFormat>
  <Paragraphs>150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Roboto</vt:lpstr>
      <vt:lpstr>Roboto Semi-Bold</vt:lpstr>
      <vt:lpstr>Clear Sans</vt:lpstr>
      <vt:lpstr>Clear Sans Bold</vt:lpstr>
      <vt:lpstr>Roboto Bold</vt:lpstr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Servery</dc:title>
  <cp:lastModifiedBy>jarko petrun</cp:lastModifiedBy>
  <cp:revision>2</cp:revision>
  <dcterms:created xsi:type="dcterms:W3CDTF">2006-08-16T00:00:00Z</dcterms:created>
  <dcterms:modified xsi:type="dcterms:W3CDTF">2024-05-27T20:19:13Z</dcterms:modified>
  <dc:identifier>DAF9QcoDVQw</dc:identifier>
</cp:coreProperties>
</file>